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577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8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26947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9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25" y="758825"/>
            <a:ext cx="5040313" cy="377983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80" y="4788598"/>
            <a:ext cx="5725725" cy="45348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TopOpt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477D4-56F1-4D22-86FE-AC5546C706DF}"/>
              </a:ext>
            </a:extLst>
          </p:cNvPr>
          <p:cNvSpPr txBox="1"/>
          <p:nvPr/>
        </p:nvSpPr>
        <p:spPr>
          <a:xfrm>
            <a:off x="3833446" y="1372643"/>
            <a:ext cx="3009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Objective?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Constraints?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Method?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C3DA773-EF7E-40C8-9AEC-FD5A8702CFC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91757"/>
            <a:ext cx="2955689" cy="1502571"/>
            <a:chOff x="192" y="752"/>
            <a:chExt cx="2376" cy="1208"/>
          </a:xfrm>
        </p:grpSpPr>
        <p:sp>
          <p:nvSpPr>
            <p:cNvPr id="9" name="Rectangle 5" descr="Wide upward diagonal">
              <a:extLst>
                <a:ext uri="{FF2B5EF4-FFF2-40B4-BE49-F238E27FC236}">
                  <a16:creationId xmlns:a16="http://schemas.microsoft.com/office/drawing/2014/main" id="{5CA5231A-B858-41B3-B005-729F85EED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6BB007E-E2BC-4E7E-9369-61270810D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AC48BD71-EAC9-4156-B6A2-4E5D9726B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339"/>
              <a:ext cx="8" cy="381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2D939E8-B5B1-4FA7-AB9F-FEB7E01FB5D8}"/>
              </a:ext>
            </a:extLst>
          </p:cNvPr>
          <p:cNvSpPr txBox="1"/>
          <p:nvPr/>
        </p:nvSpPr>
        <p:spPr>
          <a:xfrm>
            <a:off x="1238125" y="3566320"/>
            <a:ext cx="14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Ku = 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187DD-B1AF-48E9-AE93-88C2A3AFE1B0}"/>
              </a:ext>
            </a:extLst>
          </p:cNvPr>
          <p:cNvSpPr txBox="1"/>
          <p:nvPr/>
        </p:nvSpPr>
        <p:spPr>
          <a:xfrm>
            <a:off x="975110" y="4296460"/>
            <a:ext cx="407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Compliance J = f</a:t>
            </a:r>
            <a:r>
              <a:rPr lang="en-US" sz="2400" b="1" baseline="30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B9C2C-702C-4295-BAD9-76FBFF747D00}"/>
              </a:ext>
            </a:extLst>
          </p:cNvPr>
          <p:cNvSpPr/>
          <p:nvPr/>
        </p:nvSpPr>
        <p:spPr>
          <a:xfrm>
            <a:off x="965570" y="568555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Compliance = 1/Stiffness </a:t>
            </a:r>
          </a:p>
        </p:txBody>
      </p:sp>
    </p:spTree>
    <p:extLst>
      <p:ext uri="{BB962C8B-B14F-4D97-AF65-F5344CB8AC3E}">
        <p14:creationId xmlns:p14="http://schemas.microsoft.com/office/powerpoint/2010/main" val="850322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Classic TO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C65B6-4E78-4D0E-9A9D-CE20F095F92A}"/>
              </a:ext>
            </a:extLst>
          </p:cNvPr>
          <p:cNvSpPr txBox="1"/>
          <p:nvPr/>
        </p:nvSpPr>
        <p:spPr>
          <a:xfrm>
            <a:off x="4572000" y="1622747"/>
            <a:ext cx="429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Minimize Compliance</a:t>
            </a:r>
          </a:p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Volume Constraint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D7497-6E60-46F0-8F96-15D04366963A}"/>
              </a:ext>
            </a:extLst>
          </p:cNvPr>
          <p:cNvSpPr txBox="1"/>
          <p:nvPr/>
        </p:nvSpPr>
        <p:spPr>
          <a:xfrm>
            <a:off x="806046" y="3039632"/>
            <a:ext cx="14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Ku = f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DEAA9E4E-C369-4E93-823F-981E81A4D79E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9857"/>
            <a:ext cx="2955689" cy="1502571"/>
            <a:chOff x="192" y="752"/>
            <a:chExt cx="2376" cy="1208"/>
          </a:xfrm>
        </p:grpSpPr>
        <p:sp>
          <p:nvSpPr>
            <p:cNvPr id="13" name="Rectangle 5" descr="Wide upward diagonal">
              <a:extLst>
                <a:ext uri="{FF2B5EF4-FFF2-40B4-BE49-F238E27FC236}">
                  <a16:creationId xmlns:a16="http://schemas.microsoft.com/office/drawing/2014/main" id="{815A5EB1-32EF-462E-BCC4-2B0859B1A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DB9135A8-58AE-43E0-8D25-C8C37078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89E2BF-F7F1-4AF0-814C-0B7CC1E39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339"/>
              <a:ext cx="8" cy="373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3E19E4-01CB-42C9-9FEB-1A07A97C6314}"/>
              </a:ext>
            </a:extLst>
          </p:cNvPr>
          <p:cNvSpPr txBox="1"/>
          <p:nvPr/>
        </p:nvSpPr>
        <p:spPr>
          <a:xfrm>
            <a:off x="4629117" y="3339297"/>
            <a:ext cx="2423328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Minimize J</a:t>
            </a:r>
          </a:p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Vol.Frac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≤ 0.5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3C9B2-129E-4775-B80D-74ABEF5AB0F5}"/>
              </a:ext>
            </a:extLst>
          </p:cNvPr>
          <p:cNvSpPr txBox="1"/>
          <p:nvPr/>
        </p:nvSpPr>
        <p:spPr>
          <a:xfrm>
            <a:off x="4571999" y="5176976"/>
            <a:ext cx="429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Mathematics is easiest!</a:t>
            </a:r>
          </a:p>
        </p:txBody>
      </p:sp>
    </p:spTree>
    <p:extLst>
      <p:ext uri="{BB962C8B-B14F-4D97-AF65-F5344CB8AC3E}">
        <p14:creationId xmlns:p14="http://schemas.microsoft.com/office/powerpoint/2010/main" val="235151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Current TO Strategies</a:t>
            </a:r>
          </a:p>
        </p:txBody>
      </p:sp>
      <p:cxnSp>
        <p:nvCxnSpPr>
          <p:cNvPr id="5" name="Elbow Connector 4"/>
          <p:cNvCxnSpPr>
            <a:cxnSpLocks/>
            <a:stCxn id="8" idx="2"/>
            <a:endCxn id="6" idx="0"/>
          </p:cNvCxnSpPr>
          <p:nvPr/>
        </p:nvCxnSpPr>
        <p:spPr>
          <a:xfrm rot="5400000">
            <a:off x="2359090" y="3131080"/>
            <a:ext cx="1847201" cy="284479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874" y="5477077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Homogenization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5268" y="3168211"/>
            <a:ext cx="199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TO Strategies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7032" y="545860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+mj-lt"/>
              </a:rPr>
              <a:t>SIMP</a:t>
            </a:r>
          </a:p>
        </p:txBody>
      </p:sp>
      <p:cxnSp>
        <p:nvCxnSpPr>
          <p:cNvPr id="12" name="Elbow Connector 11"/>
          <p:cNvCxnSpPr>
            <a:endCxn id="21" idx="0"/>
          </p:cNvCxnSpPr>
          <p:nvPr/>
        </p:nvCxnSpPr>
        <p:spPr>
          <a:xfrm rot="16200000" flipH="1">
            <a:off x="3169973" y="5013306"/>
            <a:ext cx="890592" cy="1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69158" y="549237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Level-Set</a:t>
            </a:r>
          </a:p>
        </p:txBody>
      </p:sp>
      <p:cxnSp>
        <p:nvCxnSpPr>
          <p:cNvPr id="27" name="Elbow Connector 26"/>
          <p:cNvCxnSpPr>
            <a:stCxn id="8" idx="2"/>
            <a:endCxn id="25" idx="0"/>
          </p:cNvCxnSpPr>
          <p:nvPr/>
        </p:nvCxnSpPr>
        <p:spPr>
          <a:xfrm rot="16200000" flipH="1">
            <a:off x="4277450" y="4057512"/>
            <a:ext cx="1862497" cy="100722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91307" y="5486621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Evolutionary</a:t>
            </a:r>
          </a:p>
        </p:txBody>
      </p:sp>
      <p:cxnSp>
        <p:nvCxnSpPr>
          <p:cNvPr id="33" name="Elbow Connector 32"/>
          <p:cNvCxnSpPr>
            <a:endCxn id="32" idx="0"/>
          </p:cNvCxnSpPr>
          <p:nvPr/>
        </p:nvCxnSpPr>
        <p:spPr>
          <a:xfrm>
            <a:off x="5712310" y="4560083"/>
            <a:ext cx="1919319" cy="92653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066714" y="5458603"/>
            <a:ext cx="1120578" cy="489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9BCCA465-564E-4EE6-807F-999BF4A6C75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56058"/>
            <a:ext cx="2955689" cy="1502571"/>
            <a:chOff x="192" y="752"/>
            <a:chExt cx="2376" cy="1208"/>
          </a:xfrm>
        </p:grpSpPr>
        <p:sp>
          <p:nvSpPr>
            <p:cNvPr id="15" name="Rectangle 5" descr="Wide upward diagonal">
              <a:extLst>
                <a:ext uri="{FF2B5EF4-FFF2-40B4-BE49-F238E27FC236}">
                  <a16:creationId xmlns:a16="http://schemas.microsoft.com/office/drawing/2014/main" id="{6DAD9DB2-9FFF-49EB-8589-8BB50CF9F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8BBF33C7-F0B7-49B3-8F46-2DD7EEDF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778ADD03-A1F8-4A24-A40F-32215D780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0" y="1339"/>
              <a:ext cx="8" cy="42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7623CE0-418D-4463-8923-9BE8F4195083}"/>
              </a:ext>
            </a:extLst>
          </p:cNvPr>
          <p:cNvSpPr txBox="1"/>
          <p:nvPr/>
        </p:nvSpPr>
        <p:spPr>
          <a:xfrm>
            <a:off x="653874" y="2986647"/>
            <a:ext cx="14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Ku = 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E73858-1642-4EB5-B505-4B7B10514CBF}"/>
              </a:ext>
            </a:extLst>
          </p:cNvPr>
          <p:cNvSpPr txBox="1"/>
          <p:nvPr/>
        </p:nvSpPr>
        <p:spPr>
          <a:xfrm>
            <a:off x="4248641" y="1534400"/>
            <a:ext cx="2423328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Minimize J</a:t>
            </a:r>
          </a:p>
          <a:p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Vol.Frac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≤ 0.5</a:t>
            </a:r>
          </a:p>
        </p:txBody>
      </p:sp>
    </p:spTree>
    <p:extLst>
      <p:ext uri="{BB962C8B-B14F-4D97-AF65-F5344CB8AC3E}">
        <p14:creationId xmlns:p14="http://schemas.microsoft.com/office/powerpoint/2010/main" val="1705849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25" grpId="0"/>
      <p:bldP spid="3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SIMP</a:t>
            </a:r>
          </a:p>
        </p:txBody>
      </p:sp>
      <p:pic>
        <p:nvPicPr>
          <p:cNvPr id="42" name="SIMPMovie-1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6717" y="1934323"/>
            <a:ext cx="2670583" cy="141495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302792" y="1920031"/>
            <a:ext cx="2693214" cy="1514932"/>
            <a:chOff x="4610100" y="1171575"/>
            <a:chExt cx="3722688" cy="1914525"/>
          </a:xfrm>
        </p:grpSpPr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4718050" y="1176338"/>
              <a:ext cx="3614738" cy="1876425"/>
              <a:chOff x="3316" y="1317"/>
              <a:chExt cx="2277" cy="1182"/>
            </a:xfrm>
          </p:grpSpPr>
          <p:pic>
            <p:nvPicPr>
              <p:cNvPr id="48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" y="1317"/>
                <a:ext cx="2277" cy="1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3317" y="2496"/>
                <a:ext cx="2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"/>
            <p:cNvGrpSpPr>
              <a:grpSpLocks/>
            </p:cNvGrpSpPr>
            <p:nvPr/>
          </p:nvGrpSpPr>
          <p:grpSpPr bwMode="auto">
            <a:xfrm>
              <a:off x="4610100" y="1171575"/>
              <a:ext cx="3708400" cy="1914525"/>
              <a:chOff x="2664" y="1394"/>
              <a:chExt cx="2336" cy="1206"/>
            </a:xfrm>
          </p:grpSpPr>
          <p:sp>
            <p:nvSpPr>
              <p:cNvPr id="46" name="Rectangle 12" descr="Wide upward diagonal"/>
              <p:cNvSpPr>
                <a:spLocks noChangeArrowheads="1"/>
              </p:cNvSpPr>
              <p:nvPr/>
            </p:nvSpPr>
            <p:spPr bwMode="auto">
              <a:xfrm>
                <a:off x="2664" y="1394"/>
                <a:ext cx="60" cy="120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 flipH="1">
                <a:off x="4992" y="1987"/>
                <a:ext cx="8" cy="386"/>
              </a:xfrm>
              <a:prstGeom prst="line">
                <a:avLst/>
              </a:prstGeom>
              <a:noFill/>
              <a:ln w="57150" cmpd="thickThin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28528" y="1254356"/>
            <a:ext cx="662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SIMP: Solid Isotropic Material with Penalization</a:t>
            </a:r>
          </a:p>
        </p:txBody>
      </p:sp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36805010"/>
              </p:ext>
            </p:extLst>
          </p:nvPr>
        </p:nvGraphicFramePr>
        <p:xfrm>
          <a:off x="556053" y="3760198"/>
          <a:ext cx="1943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876240" imgH="355320" progId="Equation.DSMT4">
                  <p:embed/>
                </p:oleObj>
              </mc:Choice>
              <mc:Fallback>
                <p:oleObj name="Equation" r:id="rId8" imgW="876240" imgH="355320" progId="Equation.DSMT4">
                  <p:embed/>
                  <p:pic>
                    <p:nvPicPr>
                      <p:cNvPr id="18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53" y="3760198"/>
                        <a:ext cx="19431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90500" y="1934323"/>
            <a:ext cx="2955689" cy="1502571"/>
            <a:chOff x="192" y="752"/>
            <a:chExt cx="2376" cy="1208"/>
          </a:xfrm>
        </p:grpSpPr>
        <p:sp>
          <p:nvSpPr>
            <p:cNvPr id="16" name="Rectangle 5" descr="Wide upward diagonal"/>
            <p:cNvSpPr>
              <a:spLocks noChangeArrowheads="1"/>
            </p:cNvSpPr>
            <p:nvPr/>
          </p:nvSpPr>
          <p:spPr bwMode="auto">
            <a:xfrm>
              <a:off x="192" y="754"/>
              <a:ext cx="124" cy="120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72" y="752"/>
              <a:ext cx="2296" cy="1200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00000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i="1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>
              <a:off x="2552" y="1339"/>
              <a:ext cx="8" cy="386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9F764-C480-49FF-A3A9-5AAFC7C52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292" y="4414575"/>
            <a:ext cx="3763308" cy="1393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D0FF5-03F1-40DF-82CE-DF034DA1DC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697" y="3700551"/>
            <a:ext cx="3865800" cy="5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SIMP: Key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</p:spPr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F2053-4866-48D5-B781-C409EDE23C70}"/>
              </a:ext>
            </a:extLst>
          </p:cNvPr>
          <p:cNvSpPr txBox="1"/>
          <p:nvPr/>
        </p:nvSpPr>
        <p:spPr>
          <a:xfrm>
            <a:off x="399145" y="1205881"/>
            <a:ext cx="652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Material dependence on pseudo-density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E3F65BB-D37C-47C6-902A-F8E488D6B13B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348079" y="4069347"/>
          <a:ext cx="14366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647640" imgH="266400" progId="Equation.DSMT4">
                  <p:embed/>
                </p:oleObj>
              </mc:Choice>
              <mc:Fallback>
                <p:oleObj name="Equation" r:id="rId4" imgW="64764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E3F65BB-D37C-47C6-902A-F8E488D6B13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079" y="4069347"/>
                        <a:ext cx="143668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D40D27A-87D4-4427-BB76-10E18125A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70" y="1826287"/>
            <a:ext cx="3916020" cy="20227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95CEEF-5AA3-4591-AE6A-702A24FC4D52}"/>
              </a:ext>
            </a:extLst>
          </p:cNvPr>
          <p:cNvGrpSpPr/>
          <p:nvPr/>
        </p:nvGrpSpPr>
        <p:grpSpPr>
          <a:xfrm>
            <a:off x="4930775" y="1864821"/>
            <a:ext cx="3565525" cy="2667000"/>
            <a:chOff x="4112711" y="3523247"/>
            <a:chExt cx="3565525" cy="2667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7F9D48-4F85-4F37-8C8F-979594267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11" y="3523247"/>
              <a:ext cx="3209925" cy="2474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10A0EAA-C9B8-4F09-AD89-31E852165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711" y="3680410"/>
              <a:ext cx="517525" cy="985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20F39C3-F0E9-4329-BCCC-F5C2AE3B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749" y="5814010"/>
              <a:ext cx="344487" cy="37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3901931-73A1-4B82-8E2C-D1D45E732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36" y="4232860"/>
              <a:ext cx="469900" cy="280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E32144-F8D1-46D2-8AB7-2108E47BD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349" y="4666247"/>
              <a:ext cx="522287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11FC30A-7E8F-4544-8530-7BA9227FA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411" y="5123447"/>
              <a:ext cx="504825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D456CA1E-B6ED-4C01-8CD6-265B81286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8036" y="4742447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DC3B7E5-004D-47D5-B622-274DDDB01290}"/>
              </a:ext>
            </a:extLst>
          </p:cNvPr>
          <p:cNvSpPr txBox="1"/>
          <p:nvPr/>
        </p:nvSpPr>
        <p:spPr>
          <a:xfrm>
            <a:off x="4194341" y="4767101"/>
            <a:ext cx="49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p~3: Penalize intermediate densities</a:t>
            </a:r>
          </a:p>
        </p:txBody>
      </p:sp>
    </p:spTree>
    <p:extLst>
      <p:ext uri="{BB962C8B-B14F-4D97-AF65-F5344CB8AC3E}">
        <p14:creationId xmlns:p14="http://schemas.microsoft.com/office/powerpoint/2010/main" val="3937554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SIMP: Choice of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</p:spPr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4ACE5E-129E-419A-806A-6EF83C2E64B7}"/>
              </a:ext>
            </a:extLst>
          </p:cNvPr>
          <p:cNvGrpSpPr>
            <a:grpSpLocks/>
          </p:cNvGrpSpPr>
          <p:nvPr/>
        </p:nvGrpSpPr>
        <p:grpSpPr bwMode="auto">
          <a:xfrm>
            <a:off x="1083276" y="1402787"/>
            <a:ext cx="6503773" cy="3811661"/>
            <a:chOff x="3168" y="2880"/>
            <a:chExt cx="3072" cy="14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A41473-04ED-4E27-8B02-08371D0A4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880"/>
              <a:ext cx="1440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11FD4D-AB25-4BDA-988B-992798634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880"/>
              <a:ext cx="1440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05B5A0-C33C-46C0-B8F2-068C2AD0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694"/>
              <a:ext cx="1440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72431F0-5DDD-481F-94A2-701F7DB76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694"/>
              <a:ext cx="1440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3">
              <a:extLst>
                <a:ext uri="{FF2B5EF4-FFF2-40B4-BE49-F238E27FC236}">
                  <a16:creationId xmlns:a16="http://schemas.microsoft.com/office/drawing/2014/main" id="{8F958951-1ADE-4641-9426-D02207221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8" y="3338"/>
              <a:ext cx="72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800" b="1" i="1" dirty="0">
                  <a:solidFill>
                    <a:schemeClr val="bg1"/>
                  </a:solidFill>
                  <a:latin typeface="+mj-lt"/>
                </a:rPr>
                <a:t>p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= 1; </a:t>
              </a:r>
              <a:r>
                <a:rPr lang="en-US" altLang="en-US" sz="1800" b="1" i="1" dirty="0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= 184</a:t>
              </a:r>
              <a:endParaRPr lang="en-GB" alt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92B807C5-496A-4FE5-B510-838797182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" y="3338"/>
              <a:ext cx="80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800" b="1" i="1" dirty="0">
                  <a:solidFill>
                    <a:schemeClr val="bg1"/>
                  </a:solidFill>
                  <a:latin typeface="+mj-lt"/>
                </a:rPr>
                <a:t>p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= 1.5; </a:t>
              </a:r>
              <a:r>
                <a:rPr lang="en-US" altLang="en-US" sz="1800" b="1" i="1" dirty="0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en-US" altLang="en-US" sz="1800" b="1" dirty="0">
                  <a:solidFill>
                    <a:schemeClr val="bg1"/>
                  </a:solidFill>
                  <a:latin typeface="+mj-lt"/>
                </a:rPr>
                <a:t>= 210</a:t>
              </a:r>
              <a:endParaRPr lang="en-GB" alt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7A168908-6E55-4C5E-80BC-AAA0E035E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" y="4152"/>
              <a:ext cx="72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800" b="1" i="1">
                  <a:solidFill>
                    <a:schemeClr val="bg1"/>
                  </a:solidFill>
                  <a:latin typeface="+mj-lt"/>
                </a:rPr>
                <a:t>p </a:t>
              </a:r>
              <a:r>
                <a:rPr lang="en-US" altLang="en-US" sz="1800" b="1">
                  <a:solidFill>
                    <a:schemeClr val="bg1"/>
                  </a:solidFill>
                  <a:latin typeface="+mj-lt"/>
                </a:rPr>
                <a:t>= 2; </a:t>
              </a:r>
              <a:r>
                <a:rPr lang="en-US" altLang="en-US" sz="1800" b="1" i="1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en-US" altLang="en-US" sz="1800" b="1">
                  <a:solidFill>
                    <a:schemeClr val="bg1"/>
                  </a:solidFill>
                  <a:latin typeface="+mj-lt"/>
                </a:rPr>
                <a:t>= 220</a:t>
              </a:r>
              <a:endParaRPr lang="en-GB" alt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68D93CEC-9B06-4A50-A114-70E4BDC4F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" y="4152"/>
              <a:ext cx="72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en-US" sz="1800" b="1" i="1">
                  <a:solidFill>
                    <a:schemeClr val="bg1"/>
                  </a:solidFill>
                  <a:latin typeface="+mj-lt"/>
                </a:rPr>
                <a:t>p </a:t>
              </a:r>
              <a:r>
                <a:rPr lang="en-US" altLang="en-US" sz="1800" b="1">
                  <a:solidFill>
                    <a:schemeClr val="bg1"/>
                  </a:solidFill>
                  <a:latin typeface="+mj-lt"/>
                </a:rPr>
                <a:t>= 3; </a:t>
              </a:r>
              <a:r>
                <a:rPr lang="en-US" altLang="en-US" sz="1800" b="1" i="1">
                  <a:solidFill>
                    <a:schemeClr val="bg1"/>
                  </a:solidFill>
                  <a:latin typeface="+mj-lt"/>
                </a:rPr>
                <a:t>C </a:t>
              </a:r>
              <a:r>
                <a:rPr lang="en-US" altLang="en-US" sz="1800" b="1">
                  <a:solidFill>
                    <a:schemeClr val="bg1"/>
                  </a:solidFill>
                  <a:latin typeface="+mj-lt"/>
                </a:rPr>
                <a:t>= 229</a:t>
              </a:r>
              <a:endParaRPr lang="en-GB" altLang="en-US" sz="18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79DA072-7426-4990-9727-0A20B05FAC8C}"/>
              </a:ext>
            </a:extLst>
          </p:cNvPr>
          <p:cNvSpPr txBox="1"/>
          <p:nvPr/>
        </p:nvSpPr>
        <p:spPr>
          <a:xfrm>
            <a:off x="2052606" y="5806893"/>
            <a:ext cx="4768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[“Engineering Optimization”; TU Delft]</a:t>
            </a:r>
          </a:p>
        </p:txBody>
      </p:sp>
    </p:spTree>
    <p:extLst>
      <p:ext uri="{BB962C8B-B14F-4D97-AF65-F5344CB8AC3E}">
        <p14:creationId xmlns:p14="http://schemas.microsoft.com/office/powerpoint/2010/main" val="41221603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 dirty="0"/>
              <a:t>SIMP: Optimization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</p:spPr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A5769-D0F1-4BFB-A5F7-3B6B00FB0AC4}"/>
              </a:ext>
            </a:extLst>
          </p:cNvPr>
          <p:cNvSpPr txBox="1"/>
          <p:nvPr/>
        </p:nvSpPr>
        <p:spPr>
          <a:xfrm>
            <a:off x="457200" y="2932869"/>
            <a:ext cx="7488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Sequential Quadratic/Linear Programming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Method of Moving Asymptotes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Optimality Criteria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8234D-2379-48CA-A4AE-28BEAD9D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7" y="1392991"/>
            <a:ext cx="3645243" cy="134939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B1AC2725-D71C-43A0-A8CF-35D07DCF1B06}"/>
              </a:ext>
            </a:extLst>
          </p:cNvPr>
          <p:cNvSpPr/>
          <p:nvPr/>
        </p:nvSpPr>
        <p:spPr>
          <a:xfrm>
            <a:off x="3700848" y="4770077"/>
            <a:ext cx="1000897" cy="3212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74967-E786-4BC0-A039-5F9FED842E3E}"/>
              </a:ext>
            </a:extLst>
          </p:cNvPr>
          <p:cNvSpPr/>
          <p:nvPr/>
        </p:nvSpPr>
        <p:spPr>
          <a:xfrm>
            <a:off x="4930347" y="4629688"/>
            <a:ext cx="3345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Discussed in text</a:t>
            </a:r>
          </a:p>
        </p:txBody>
      </p:sp>
    </p:spTree>
    <p:extLst>
      <p:ext uri="{BB962C8B-B14F-4D97-AF65-F5344CB8AC3E}">
        <p14:creationId xmlns:p14="http://schemas.microsoft.com/office/powerpoint/2010/main" val="205660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pPr eaLnBrk="1" hangingPunct="1"/>
            <a:r>
              <a:rPr lang="en-US" sz="2800"/>
              <a:t>SIMP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3325" y="2858434"/>
            <a:ext cx="3878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MATLAB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124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14092</TotalTime>
  <Words>145</Words>
  <Application>Microsoft Office PowerPoint</Application>
  <PresentationFormat>On-screen Show (4:3)</PresentationFormat>
  <Paragraphs>55</Paragraphs>
  <Slides>9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1_USCMM9</vt:lpstr>
      <vt:lpstr>Equation</vt:lpstr>
      <vt:lpstr>  Tutorial 1 Learning Topology Optimization Through Examples and Case Studies    </vt:lpstr>
      <vt:lpstr>TopOpt</vt:lpstr>
      <vt:lpstr>Classic TO Problem</vt:lpstr>
      <vt:lpstr>Current TO Strategies</vt:lpstr>
      <vt:lpstr>SIMP</vt:lpstr>
      <vt:lpstr>SIMP: Key Concept</vt:lpstr>
      <vt:lpstr>SIMP: Choice of p</vt:lpstr>
      <vt:lpstr>SIMP: Optimization Method</vt:lpstr>
      <vt:lpstr>SIMP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3187</cp:revision>
  <cp:lastPrinted>2015-10-05T14:36:18Z</cp:lastPrinted>
  <dcterms:created xsi:type="dcterms:W3CDTF">2007-07-12T22:43:05Z</dcterms:created>
  <dcterms:modified xsi:type="dcterms:W3CDTF">2019-08-16T15:58:23Z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